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99" r:id="rId3"/>
    <p:sldId id="300" r:id="rId4"/>
    <p:sldId id="302" r:id="rId5"/>
    <p:sldId id="303" r:id="rId6"/>
    <p:sldId id="304" r:id="rId7"/>
    <p:sldId id="305" r:id="rId8"/>
    <p:sldId id="306" r:id="rId9"/>
    <p:sldId id="30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4434" autoAdjust="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31A9602-6B7E-4C54-96CA-AB9097599C02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3EAFFAB-A5F9-4C3C-ADF3-4EBA15544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86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9AF512E-2E74-4324-96E7-A98E1F787B29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09431B-A3C6-4300-A638-F4F6F93DF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6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78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3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90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4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41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5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365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6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99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7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2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8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298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62377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028264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94151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960038" indent="-23294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9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43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</p:spPr>
        <p:txBody>
          <a:bodyPr>
            <a:normAutofit/>
          </a:bodyPr>
          <a:lstStyle/>
          <a:p>
            <a:r>
              <a:rPr lang="en-US" dirty="0" smtClean="0"/>
              <a:t>Model comparison Using Cross-validation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We have seen throughout this course that models are often used to predict or classify.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We use cross-validation to compare decision tree, bootstrap forest, boosted tree, and neural net models.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We also saw previously that validation errors are important to this process.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This chapter will study this issue in more detail.</a:t>
            </a:r>
            <a:endParaRPr lang="en-US" sz="2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2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A famous statistician, George Box, said that “essentially, all models are wrong, but some are useful.”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This means that there will be errors in your model but the real issue is does your model have good predictive ability?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Consider the graphs shown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27394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 lnSpcReduction="10000"/>
          </a:bodyPr>
          <a:lstStyle/>
          <a:p>
            <a:pPr>
              <a:defRPr/>
            </a:pPr>
            <a:endParaRPr lang="en-US" sz="2800" dirty="0" smtClean="0">
              <a:latin typeface="+mn-lt"/>
            </a:endParaRPr>
          </a:p>
          <a:p>
            <a:pPr>
              <a:defRPr/>
            </a:pPr>
            <a:endParaRPr lang="en-US" sz="2800" dirty="0">
              <a:latin typeface="+mn-lt"/>
            </a:endParaRPr>
          </a:p>
          <a:p>
            <a:pPr>
              <a:defRPr/>
            </a:pPr>
            <a:endParaRPr lang="en-US" sz="2800" dirty="0" smtClean="0">
              <a:latin typeface="+mn-lt"/>
            </a:endParaRPr>
          </a:p>
          <a:p>
            <a:pPr>
              <a:defRPr/>
            </a:pPr>
            <a:endParaRPr lang="en-US" sz="2800" dirty="0">
              <a:latin typeface="+mn-lt"/>
            </a:endParaRPr>
          </a:p>
          <a:p>
            <a:pPr>
              <a:defRPr/>
            </a:pPr>
            <a:endParaRPr lang="en-US" sz="2800" dirty="0" smtClean="0">
              <a:latin typeface="+mn-lt"/>
            </a:endParaRPr>
          </a:p>
          <a:p>
            <a:pPr>
              <a:defRPr/>
            </a:pPr>
            <a:endParaRPr lang="en-US" sz="2800" dirty="0">
              <a:latin typeface="+mn-lt"/>
            </a:endParaRPr>
          </a:p>
          <a:p>
            <a:pPr>
              <a:defRPr/>
            </a:pPr>
            <a:endParaRPr lang="en-US" sz="2800" dirty="0" smtClean="0">
              <a:latin typeface="+mn-lt"/>
            </a:endParaRPr>
          </a:p>
          <a:p>
            <a:pPr>
              <a:defRPr/>
            </a:pPr>
            <a:endParaRPr lang="en-US" sz="2800" dirty="0" smtClean="0">
              <a:latin typeface="+mn-lt"/>
            </a:endParaRPr>
          </a:p>
          <a:p>
            <a:pPr>
              <a:defRPr/>
            </a:pPr>
            <a:r>
              <a:rPr lang="en-US" sz="2800" dirty="0" smtClean="0">
                <a:latin typeface="+mn-lt"/>
              </a:rPr>
              <a:t>You see three different models fitted to the same data – linear, cubic, and 6</a:t>
            </a:r>
            <a:r>
              <a:rPr lang="en-US" sz="2800" baseline="30000" dirty="0" smtClean="0">
                <a:latin typeface="+mn-lt"/>
              </a:rPr>
              <a:t>th</a:t>
            </a:r>
            <a:r>
              <a:rPr lang="en-US" sz="2800" dirty="0" smtClean="0">
                <a:latin typeface="+mn-lt"/>
              </a:rPr>
              <a:t> order polynomial.</a:t>
            </a:r>
            <a:endParaRPr lang="en-US" sz="28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905" y="1690905"/>
            <a:ext cx="7276190" cy="3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7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The </a:t>
            </a:r>
            <a:r>
              <a:rPr lang="en-US" sz="2800" dirty="0" err="1">
                <a:latin typeface="+mn-lt"/>
              </a:rPr>
              <a:t>Rsquare</a:t>
            </a:r>
            <a:r>
              <a:rPr lang="en-US" sz="2800" dirty="0">
                <a:latin typeface="+mn-lt"/>
              </a:rPr>
              <a:t> improves </a:t>
            </a:r>
            <a:r>
              <a:rPr lang="en-US" sz="2800" dirty="0" smtClean="0">
                <a:latin typeface="+mn-lt"/>
              </a:rPr>
              <a:t>(0.38, 0.97, and 0.98, respectively) meaning </a:t>
            </a:r>
            <a:r>
              <a:rPr lang="en-US" sz="2800" dirty="0">
                <a:latin typeface="+mn-lt"/>
              </a:rPr>
              <a:t>that we have a better </a:t>
            </a:r>
            <a:r>
              <a:rPr lang="en-US" sz="2800" dirty="0" smtClean="0">
                <a:latin typeface="+mn-lt"/>
              </a:rPr>
              <a:t>fit with the last model.</a:t>
            </a:r>
            <a:endParaRPr lang="en-US" sz="2800" dirty="0">
              <a:latin typeface="+mn-lt"/>
            </a:endParaRPr>
          </a:p>
          <a:p>
            <a:pPr>
              <a:defRPr/>
            </a:pPr>
            <a:r>
              <a:rPr lang="en-US" sz="2800" dirty="0" smtClean="0">
                <a:latin typeface="+mn-lt"/>
              </a:rPr>
              <a:t>The real question; however, is does the model on the right predict future cases better?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The concern we have is that more complex models </a:t>
            </a:r>
            <a:r>
              <a:rPr lang="en-US" sz="2800" dirty="0" err="1" smtClean="0">
                <a:latin typeface="+mn-lt"/>
              </a:rPr>
              <a:t>overfit</a:t>
            </a:r>
            <a:r>
              <a:rPr lang="en-US" sz="2800" dirty="0" smtClean="0">
                <a:latin typeface="+mn-lt"/>
              </a:rPr>
              <a:t> the data.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As we saw in earlier chapters, creating a validation set attempts to address this issue.</a:t>
            </a:r>
          </a:p>
          <a:p>
            <a:pPr>
              <a:defRPr/>
            </a:pPr>
            <a:endParaRPr lang="en-US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168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915400" cy="5334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There are many ways to perform cross-validation.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We also remind you that neural nets had built in validation through the Holdback and k-fold Cross Validation methods.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We will now discuss one common method which is to divide the data set into training, validation, and test sets. </a:t>
            </a:r>
          </a:p>
          <a:p>
            <a:pPr lvl="1">
              <a:defRPr/>
            </a:pPr>
            <a:r>
              <a:rPr lang="en-US" sz="2600" dirty="0">
                <a:latin typeface="+mn-lt"/>
              </a:rPr>
              <a:t>Training – used to create the model</a:t>
            </a:r>
          </a:p>
          <a:p>
            <a:pPr lvl="1">
              <a:defRPr/>
            </a:pPr>
            <a:r>
              <a:rPr lang="en-US" sz="2600" dirty="0">
                <a:latin typeface="+mn-lt"/>
              </a:rPr>
              <a:t>Validation – used to improve the model</a:t>
            </a:r>
          </a:p>
          <a:p>
            <a:pPr lvl="1">
              <a:defRPr/>
            </a:pPr>
            <a:r>
              <a:rPr lang="en-US" sz="2600" dirty="0">
                <a:latin typeface="+mn-lt"/>
              </a:rPr>
              <a:t>Test – used to compare the model</a:t>
            </a:r>
            <a:endParaRPr lang="en-US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31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34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Launch JMP and open the file called </a:t>
            </a:r>
            <a:r>
              <a:rPr lang="en-US" sz="2800" dirty="0" err="1" smtClean="0">
                <a:latin typeface="+mn-lt"/>
              </a:rPr>
              <a:t>Equity.jmp</a:t>
            </a:r>
            <a:r>
              <a:rPr lang="en-US" sz="2800" dirty="0" smtClean="0">
                <a:latin typeface="+mn-lt"/>
              </a:rPr>
              <a:t>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Remember that we have 5,960 records in this data set.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Suppose we want to create training, validation, and test sets consisting of 50%, 25%, and 25%, respectively.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If we all want to get the same results, use the Add-Ins to set the random seed to 5.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Next, right click on the first blank column heading to the right of DEBTINC.</a:t>
            </a:r>
          </a:p>
        </p:txBody>
      </p:sp>
    </p:spTree>
    <p:extLst>
      <p:ext uri="{BB962C8B-B14F-4D97-AF65-F5344CB8AC3E}">
        <p14:creationId xmlns:p14="http://schemas.microsoft.com/office/powerpoint/2010/main" val="357666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334000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Select New Column and change the Column Name to Validation.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Next change the Modeling Type to Nominal.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Change Initialize Data to Random and choose Random Indicator.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Lastly, the three proportion values should be changed to 0.50, 0.25, and 0.25 next to the 0, 1, and 2 values, respectively.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After hitting OK, a new column will be created with the heading Validation.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A 0 means that the data value was randomly assigned to the training set, a 1 is for the validation set, and a 2 is for the test set.</a:t>
            </a:r>
          </a:p>
        </p:txBody>
      </p:sp>
    </p:spTree>
    <p:extLst>
      <p:ext uri="{BB962C8B-B14F-4D97-AF65-F5344CB8AC3E}">
        <p14:creationId xmlns:p14="http://schemas.microsoft.com/office/powerpoint/2010/main" val="34450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Model Comparison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334000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>
                <a:latin typeface="+mn-lt"/>
              </a:rPr>
              <a:t>We can now run any model and compare the results. 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Once again, the idea is that you create a model with the training set, you improve it with the validation set, and you evaluate it with the test set.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I would suggest that you do this for your project and any other data mining that you might do in your professional life.</a:t>
            </a:r>
          </a:p>
          <a:p>
            <a:pPr>
              <a:defRPr/>
            </a:pPr>
            <a:r>
              <a:rPr lang="en-US" sz="2800" dirty="0" smtClean="0">
                <a:latin typeface="+mn-lt"/>
              </a:rPr>
              <a:t>As I mentioned before, there are not guarantees that the model that has the lowest test misclassification rate will perform better in the future but it should work better more often.</a:t>
            </a:r>
          </a:p>
        </p:txBody>
      </p:sp>
    </p:spTree>
    <p:extLst>
      <p:ext uri="{BB962C8B-B14F-4D97-AF65-F5344CB8AC3E}">
        <p14:creationId xmlns:p14="http://schemas.microsoft.com/office/powerpoint/2010/main" val="31841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Villanova_PPT_template</Template>
  <TotalTime>1507</TotalTime>
  <Words>591</Words>
  <Application>Microsoft Office PowerPoint</Application>
  <PresentationFormat>On-screen Show (4:3)</PresentationFormat>
  <Paragraphs>58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Villanova_PPT_template</vt:lpstr>
      <vt:lpstr>Model comparison Using Cross-validation</vt:lpstr>
      <vt:lpstr>Model Comparison</vt:lpstr>
      <vt:lpstr>Model Comparison</vt:lpstr>
      <vt:lpstr>Model Comparison</vt:lpstr>
      <vt:lpstr>Model Comparison</vt:lpstr>
      <vt:lpstr>Model Comparison</vt:lpstr>
      <vt:lpstr>Model Comparison</vt:lpstr>
      <vt:lpstr>Model Comparison</vt:lpstr>
      <vt:lpstr>Model Comparison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Data Mining</dc:title>
  <dc:creator>Lindsey Falbo</dc:creator>
  <cp:lastModifiedBy>Robert Nydick</cp:lastModifiedBy>
  <cp:revision>44</cp:revision>
  <cp:lastPrinted>2015-07-20T15:34:17Z</cp:lastPrinted>
  <dcterms:created xsi:type="dcterms:W3CDTF">2015-07-06T15:57:41Z</dcterms:created>
  <dcterms:modified xsi:type="dcterms:W3CDTF">2015-07-20T15:47:02Z</dcterms:modified>
</cp:coreProperties>
</file>